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38" r:id="rId4"/>
    <p:sldId id="340" r:id="rId5"/>
    <p:sldId id="275" r:id="rId6"/>
    <p:sldId id="286" r:id="rId7"/>
    <p:sldId id="295" r:id="rId8"/>
    <p:sldId id="308" r:id="rId9"/>
    <p:sldId id="294" r:id="rId10"/>
    <p:sldId id="301" r:id="rId11"/>
    <p:sldId id="289" r:id="rId12"/>
    <p:sldId id="276" r:id="rId13"/>
    <p:sldId id="296" r:id="rId14"/>
    <p:sldId id="298" r:id="rId15"/>
    <p:sldId id="299" r:id="rId16"/>
    <p:sldId id="291" r:id="rId17"/>
    <p:sldId id="307" r:id="rId18"/>
    <p:sldId id="280" r:id="rId19"/>
    <p:sldId id="309" r:id="rId20"/>
    <p:sldId id="310" r:id="rId21"/>
    <p:sldId id="313" r:id="rId22"/>
    <p:sldId id="292" r:id="rId23"/>
    <p:sldId id="283" r:id="rId24"/>
    <p:sldId id="304" r:id="rId25"/>
    <p:sldId id="324" r:id="rId26"/>
    <p:sldId id="334" r:id="rId27"/>
    <p:sldId id="325" r:id="rId28"/>
    <p:sldId id="329" r:id="rId29"/>
    <p:sldId id="326" r:id="rId30"/>
    <p:sldId id="327" r:id="rId31"/>
    <p:sldId id="328" r:id="rId32"/>
    <p:sldId id="331" r:id="rId33"/>
    <p:sldId id="332" r:id="rId34"/>
    <p:sldId id="333" r:id="rId35"/>
    <p:sldId id="302" r:id="rId36"/>
    <p:sldId id="259" r:id="rId37"/>
    <p:sldId id="262" r:id="rId38"/>
    <p:sldId id="260" r:id="rId39"/>
    <p:sldId id="265" r:id="rId40"/>
    <p:sldId id="263" r:id="rId41"/>
    <p:sldId id="261" r:id="rId42"/>
    <p:sldId id="266" r:id="rId43"/>
    <p:sldId id="337" r:id="rId44"/>
    <p:sldId id="282" r:id="rId45"/>
    <p:sldId id="336" r:id="rId46"/>
    <p:sldId id="303" r:id="rId47"/>
    <p:sldId id="34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1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41994"/>
              </p:ext>
            </p:extLst>
          </p:nvPr>
        </p:nvGraphicFramePr>
        <p:xfrm>
          <a:off x="839789" y="2572203"/>
          <a:ext cx="1051464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1">
            <a:extLst>
              <a:ext uri="{FF2B5EF4-FFF2-40B4-BE49-F238E27FC236}">
                <a16:creationId xmlns:a16="http://schemas.microsoft.com/office/drawing/2014/main" id="{C1D26CA8-F348-4F4C-B0B6-4B8FE24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8813"/>
              </p:ext>
            </p:extLst>
          </p:nvPr>
        </p:nvGraphicFramePr>
        <p:xfrm>
          <a:off x="839789" y="3969250"/>
          <a:ext cx="1051242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개선이 필요하다 생각되는 요소들은 모두 플레이어를 선택과 전략을 제한하는 요소들이다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자연스럽게 공략을 할 때 필요한 속성과 탱커와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할 수 있는 능력을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 개발진은 의도적으로 플레이어들이 원하는 요소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속성과 원하는 능력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제한하여 해당 요소를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만들었다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플레이어들이 원하는 요소를 보유한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주기적으로 출시하여 매출을 올리는 방향으로 게임을 설계했다고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841343"/>
              </p:ext>
            </p:extLst>
          </p:nvPr>
        </p:nvGraphicFramePr>
        <p:xfrm>
          <a:off x="839787" y="1449388"/>
          <a:ext cx="105146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방법 추가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전투에서 약점 격파는 중요한 요소다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약점을 격파할 경우 행동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제한하고 데미지를 확실하게 줄 수 있는 타이밍을 만들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약점 격파를 하기 위해서는 해당 속성의 캐릭터를 이용하여 전투를 해야만하고 그렇지 않을 경우 약점 격파를 할 수 없는 경우가 발생한다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약점 격파를 할 수 있는 다른 수단이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스킬은 캐릭터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(PC,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사용하는 것이 아닌 플레이어가 조작하여 전투에 개입할 수 있는 수단이다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지원 스킬은 사용할 수 있는 타이밍을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턴으로 제한하고 횟수에 제한을 두며 사용시 해당 캐릭터의 턴을 소비하는 방향으로 만들어야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전투에 직접 참여하지 않고 전투를 보조하는 캐릭터다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속성지원과 비술 스킬로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번째는 지원 캐릭터의 속성을 약점으로 가지고 있는 몬스터의 강인도만을 일정 수치 감소 시킬 수 있는 속성 지원이다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번째는 비술 스킬의 사용이다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스킬은 원래 필드에서만 사용할 수 있는 스킬로 전투를 개시할 때 이로운 효과를 주거나 필드의 이동에 효과적인 스킬들이다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여기에 새롭게 전투 중에 사용할 수 있는 비술 스킬을 추가하여 전투에서 활용할 수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89149"/>
              </p:ext>
            </p:extLst>
          </p:nvPr>
        </p:nvGraphicFramePr>
        <p:xfrm>
          <a:off x="839787" y="2161540"/>
          <a:ext cx="10514647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파티 구성의 획일화 완화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제 전투 방식을 가진 스타레일은 다른 액션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RPG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달리 순수한 컨트롤로 몬스터의 공격을 막거나 피할 수 없다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장기간의 전투가 있을 경우 파티를 유지하기 위해 피해를 감소 시켜주거나 피해를 대신 맞을 수 있는 탱커나 입은 피해를 회복시킬 수 있는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힐러가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최소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 필요하다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파티를 구성할 때 전략적인 요소가 될 수도 있지만 플레이어에게 불편하고 번거로운 요소가 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그것을 탱커나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대신하거나 완화시켜줄 요소가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아이템의 사용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소비 아이템은 오직 필드에서만 사용할 수 있고 그렇기에 효과들 또한 단순히 수치를 조절하거나 전투 불능이 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회복시키는 등의 효과만이 존재한다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아이템을 사용할 수 있게 함으로써 파티에 반드시 필요한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힐러라는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요소의 중요도를 낮추어 파티 구성의 경직도를 완화하여 좀더 자유로운 파티구성을 할 수 있게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아이템을 사용할 수 있는 횟수와 타이밍에 적절한 제한을 두어 소비 아이템이 만능의 역할을 할 수 없게 조절해야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92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83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6D217A-AD91-CD4A-6CDF-2554231BF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82665"/>
              </p:ext>
            </p:extLst>
          </p:nvPr>
        </p:nvGraphicFramePr>
        <p:xfrm>
          <a:off x="6542104" y="1491963"/>
          <a:ext cx="4775184" cy="400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2">
                  <a:extLst>
                    <a:ext uri="{9D8B030D-6E8A-4147-A177-3AD203B41FA5}">
                      <a16:colId xmlns:a16="http://schemas.microsoft.com/office/drawing/2014/main" val="4231887472"/>
                    </a:ext>
                  </a:extLst>
                </a:gridCol>
                <a:gridCol w="165732">
                  <a:extLst>
                    <a:ext uri="{9D8B030D-6E8A-4147-A177-3AD203B41FA5}">
                      <a16:colId xmlns:a16="http://schemas.microsoft.com/office/drawing/2014/main" val="799148472"/>
                    </a:ext>
                  </a:extLst>
                </a:gridCol>
                <a:gridCol w="394332">
                  <a:extLst>
                    <a:ext uri="{9D8B030D-6E8A-4147-A177-3AD203B41FA5}">
                      <a16:colId xmlns:a16="http://schemas.microsoft.com/office/drawing/2014/main" val="4075362591"/>
                    </a:ext>
                  </a:extLst>
                </a:gridCol>
                <a:gridCol w="1313494">
                  <a:extLst>
                    <a:ext uri="{9D8B030D-6E8A-4147-A177-3AD203B41FA5}">
                      <a16:colId xmlns:a16="http://schemas.microsoft.com/office/drawing/2014/main" val="3136835300"/>
                    </a:ext>
                  </a:extLst>
                </a:gridCol>
                <a:gridCol w="2507294">
                  <a:extLst>
                    <a:ext uri="{9D8B030D-6E8A-4147-A177-3AD203B41FA5}">
                      <a16:colId xmlns:a16="http://schemas.microsoft.com/office/drawing/2014/main" val="376377411"/>
                    </a:ext>
                  </a:extLst>
                </a:gridCol>
              </a:tblGrid>
              <a:tr h="4675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승리 보상 목록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84353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전투 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보상 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00086"/>
                  </a:ext>
                </a:extLst>
              </a:tr>
              <a:tr h="46752">
                <a:tc rowSpan="3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필드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몬스터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0835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재료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9473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균형 레벨에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37149"/>
                  </a:ext>
                </a:extLst>
              </a:tr>
              <a:tr h="46752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모조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꽃받침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기록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882231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1916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18056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4352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에테르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 err="1">
                          <a:effectLst/>
                        </a:rPr>
                        <a:t>광추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0807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육성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8535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77018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972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신용 포인트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52358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48866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42900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3357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67643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정체된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허영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승급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90957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44159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침식된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터널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유물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221184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367877"/>
                  </a:ext>
                </a:extLst>
              </a:tr>
              <a:tr h="46752">
                <a:tc rowSpan="5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전쟁의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여운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64501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유물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666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빛의 잔재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291833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성 광추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낮은 확률로 드랍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26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96224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마일리지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97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0656EC-FEE3-C0B1-D0E5-5B7415B2AB39}"/>
              </a:ext>
            </a:extLst>
          </p:cNvPr>
          <p:cNvSpPr txBox="1"/>
          <p:nvPr/>
        </p:nvSpPr>
        <p:spPr>
          <a:xfrm>
            <a:off x="4234974" y="6054808"/>
            <a:ext cx="71172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자세한 내용은 균형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모조 꽃받침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침식된 터널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전쟁의 여운 기획서 참조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EC33-35C7-47CC-937D-C7721BCD98A3}"/>
              </a:ext>
            </a:extLst>
          </p:cNvPr>
          <p:cNvSpPr txBox="1"/>
          <p:nvPr/>
        </p:nvSpPr>
        <p:spPr>
          <a:xfrm>
            <a:off x="4234974" y="5639310"/>
            <a:ext cx="7117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균형 레벨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아닌 플레이어 자체의 레벨인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개척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일정 수치에 도달할 경우 올릴 수 있는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게임의 전체적인 난이도를 조절하는 역할을 한다</a:t>
            </a:r>
            <a:r>
              <a:rPr lang="en-US" altLang="ko-KR" sz="1050" dirty="0">
                <a:latin typeface="맑은 고딕" charset="0"/>
                <a:ea typeface="맑은 고딕" charset="0"/>
              </a:rPr>
              <a:t>.</a:t>
            </a:r>
            <a:endParaRPr lang="en-US" altLang="ko-KR" sz="1050" b="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2893219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Pages>7</Pages>
  <Words>4124</Words>
  <Characters>0</Characters>
  <Application>Microsoft Office PowerPoint</Application>
  <DocSecurity>0</DocSecurity>
  <PresentationFormat>와이드스크린</PresentationFormat>
  <Lines>0</Lines>
  <Paragraphs>601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붕괴:스타레일 전투 시스템 역기획서</vt:lpstr>
      <vt:lpstr>개요</vt:lpstr>
      <vt:lpstr>개선 사항</vt:lpstr>
      <vt:lpstr>개선 사항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1354</cp:revision>
  <dcterms:modified xsi:type="dcterms:W3CDTF">2024-05-13T10:50:42Z</dcterms:modified>
  <cp:version>9.103.97.45139</cp:version>
</cp:coreProperties>
</file>